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6" r:id="rId3"/>
    <p:sldId id="297" r:id="rId4"/>
    <p:sldId id="298" r:id="rId5"/>
    <p:sldId id="299" r:id="rId6"/>
    <p:sldId id="300" r:id="rId7"/>
    <p:sldId id="265" r:id="rId8"/>
    <p:sldId id="306" r:id="rId9"/>
    <p:sldId id="267" r:id="rId10"/>
    <p:sldId id="266" r:id="rId11"/>
    <p:sldId id="261" r:id="rId12"/>
    <p:sldId id="260" r:id="rId13"/>
    <p:sldId id="262" r:id="rId14"/>
    <p:sldId id="274" r:id="rId15"/>
    <p:sldId id="285" r:id="rId16"/>
    <p:sldId id="301" r:id="rId17"/>
    <p:sldId id="302" r:id="rId18"/>
    <p:sldId id="307" r:id="rId19"/>
    <p:sldId id="303" r:id="rId20"/>
    <p:sldId id="304" r:id="rId21"/>
    <p:sldId id="313" r:id="rId22"/>
    <p:sldId id="271" r:id="rId23"/>
    <p:sldId id="314" r:id="rId24"/>
    <p:sldId id="305" r:id="rId25"/>
    <p:sldId id="264" r:id="rId26"/>
    <p:sldId id="308" r:id="rId27"/>
    <p:sldId id="309" r:id="rId28"/>
    <p:sldId id="310" r:id="rId29"/>
    <p:sldId id="311" r:id="rId30"/>
    <p:sldId id="312" r:id="rId31"/>
    <p:sldId id="269" r:id="rId32"/>
    <p:sldId id="268" r:id="rId33"/>
    <p:sldId id="315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94" r:id="rId45"/>
    <p:sldId id="295" r:id="rId46"/>
    <p:sldId id="31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7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0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7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1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9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60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91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5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4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15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17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9D89-B498-43B9-BA2B-15CF566CCD89}" type="datetimeFigureOut">
              <a:rPr lang="ru-RU" smtClean="0"/>
              <a:t>14.02.2023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2A9A-A0FD-436E-AF4C-437FF662FA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2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4%D0%B0%D0%BD%D0%B8%D0%B5_%D0%9A%D1%80%D0%B5%D1%81%D1%82%D0%BE%D0%B2%D0%BE%D0%B7%D0%B4%D0%B2%D0%B8%D0%B6%D0%B5%D0%BD%D1%81%D0%BA%D0%BE%D0%B9_%D0%BE%D0%B1%D1%89%D0%B8%D0%BD%D1%8B_%D1%81%D0%B5%D1%81%D1%82%D1%91%D1%80_%D0%BC%D0%B8%D0%BB%D0%BE%D1%81%D0%B5%D1%80%D0%B4%D0%B8%D1%8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2883" y="578069"/>
            <a:ext cx="999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ЦЕЛИТЕЛИ ТЕЛА И ДУХА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" y="1450399"/>
            <a:ext cx="3292107" cy="493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772" y="2490952"/>
            <a:ext cx="671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«Милосердие без границ»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399" y="4666593"/>
            <a:ext cx="500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 к международному дню операционной сестры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8175" cy="679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9378" y="157655"/>
            <a:ext cx="48873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1854 г., во время Крымской войны великая княгиня Елена Павловна учредила Крестовоздвиженскую общину сестер милосердия, для помощи раненым и больным в непосредственной близости от театра военных действий. В Крым, а затем и в другие места, отправилось несколько отрядов сестер милосердия общей численностью до 250 человек. Руководил сестрами выдающийся русский хирург Николай Иванович Пирогов. Ещё до войны он пришел к выводу, что выздоровление больного или раненого зависит не столько от мастерства хирурга, сколько от хорошего больничного ухода.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Н.И.Пирогов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разделил сестер на перевязывающих, аптекарш и хозяек, создал транспортное отделение общины для организации правильной перевозки раненых.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5" y="692450"/>
            <a:ext cx="6379779" cy="49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8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797667" y="5077196"/>
            <a:ext cx="9863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endParaRPr lang="ru-RU" sz="36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5" y="272374"/>
            <a:ext cx="11310432" cy="4280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699421" y="5155660"/>
            <a:ext cx="10304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Здание </a:t>
            </a:r>
            <a:r>
              <a:rPr lang="ru-RU" sz="4400" dirty="0">
                <a:solidFill>
                  <a:schemeClr val="accent2"/>
                </a:solidFill>
              </a:rPr>
              <a:t>К</a:t>
            </a:r>
            <a:r>
              <a:rPr lang="ru-RU" sz="4400" dirty="0" smtClean="0">
                <a:solidFill>
                  <a:schemeClr val="accent2"/>
                </a:solidFill>
              </a:rPr>
              <a:t>рестоводвиженской общины сестёр милосердия Красного Креста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182"/>
            <a:ext cx="12192000" cy="69819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69269" y="714703"/>
            <a:ext cx="57176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Михайловна Бакунина родилась 31 августа 1810 г. в семье губернатора Санкт-Петербурга, а затем сенатора Михаила Михайловича Бакунина (1764-1847) и его супруги Варвары Ивановны Голенищевой-Кутузовой (1743-1807) – близкой родственницы фельдмаршала М.И. Кутузова. Родным дедом Е.М. Бакуниной был президент Адмиралтейств-коллегии, полный адмирал Российского флота, директор Морского кадетского корпуса Иван Логинович Голенищев-Кутузов (1829-1802), похороненный в Благовещенском соборе Александро-Невской Лавре рядом с А.В. Суворовым.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 приняла решение оставить светскую жизнь и стать сестрой милосердия Крестовоздвиженской общины. В январе 1855 г. она прибыла в осажденный Севастополь и поступила под начало выдающегося хирурга Николая Ивановича Пирогова (1810-1881), который на долгие годы стал для нее другом, наставником и вдохновителем милосердного служения ближнему.</a:t>
            </a:r>
          </a:p>
          <a:p>
            <a:pPr algn="just"/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310217"/>
            <a:ext cx="5981700" cy="65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7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628650"/>
            <a:ext cx="6316717" cy="4276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18" y="4905374"/>
            <a:ext cx="631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Сестры крестоводвиженской общины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2138" y="725214"/>
            <a:ext cx="42777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Женщины-добровольцы разного сословного происхождения в течение 2-3 месяцев проходили  обучение в Первом Николаевском  военно-сухопутном госпитале. </a:t>
            </a:r>
            <a:r>
              <a:rPr lang="ru-RU" dirty="0">
                <a:solidFill>
                  <a:schemeClr val="accent2"/>
                </a:solidFill>
                <a:latin typeface="Open Sans"/>
              </a:rPr>
              <a:t>  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5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9125" cy="6772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3" y="136635"/>
            <a:ext cx="9627477" cy="4950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9103" y="5202222"/>
            <a:ext cx="9869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 Пирогов на передовом перевязочном пункте Севастополя. Художник А. Сидоров</a:t>
            </a:r>
          </a:p>
        </p:txBody>
      </p:sp>
    </p:spTree>
    <p:extLst>
      <p:ext uri="{BB962C8B-B14F-4D97-AF65-F5344CB8AC3E}">
        <p14:creationId xmlns:p14="http://schemas.microsoft.com/office/powerpoint/2010/main" val="73798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8" y="811305"/>
            <a:ext cx="3812644" cy="5270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2379" y="630619"/>
            <a:ext cx="75045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Дашей Севастопольской двигали бескорыстная помощь и самоотверженное служение людям. Она по праву занимает своё место в ряду всемирно известных подвижниц. Принято считать, что первой в мире сестрой милосердия стала англичанка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Флоренс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Найтингейл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волею судьбы оказалась на той же войне, но по другую сторону линии фронта. Но факты не подтверждают ее первенства. Если «леди с лампой» (так прозвали англичанку) прибыла в Крым только в апреле 1855 года, то Дарья Михайлова помогала раненым уже в сентябре 1854 года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свой подвиг во время войны была награждена императором 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Николаем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золотой медалью с надписью «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усердие»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Владимирской ленте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ношения на груди.</a:t>
            </a:r>
            <a:endParaRPr 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9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637097"/>
            <a:ext cx="7756634" cy="5763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6441" y="1387365"/>
            <a:ext cx="3237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Сестры милосердия занимаются заготовкой перевязочного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42873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2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207" y="325821"/>
            <a:ext cx="991125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 отправлять женщин на войну была принята в обществе с недоверием, но своей деятельностью сестры милосердия оказались выше всяких похвал; они ухаживали за больными, помогали при операциях, следили за питанием и одеждой больных, утешали умирающих, безропотно переносили все ужасы войны.</a:t>
            </a:r>
          </a:p>
          <a:p>
            <a:pPr algn="just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20 лет после окончания Крымской войны Пирогов осмысливал деятельность сестер милосердия. На первое место он ставил профессионализм, а не религиозность. Пирогов пришел к выводу, что сестра милосердия не должна быть монахиней, это «женщина с практическим рассудком и хорошим техническим образованием, а при этом … непременно должна сохранить чувствительное сердце.»</a:t>
            </a:r>
            <a:endParaRPr lang="ru-RU" sz="28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7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42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6" y="157655"/>
            <a:ext cx="11433700" cy="64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0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38" y="0"/>
            <a:ext cx="12299438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986" y="588579"/>
            <a:ext cx="105313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Россия присоединилась к Женевской конвенции, в 1867 г. на базе Крестовоздвиженской общины было создано общество попечения о больных и раненых воинах. В 1876 г. оно было переименовано в Российское общество Красного креста. Сестры милосердия проявили себя в русско-турецкой войне, что позволило сократить потери на фронте.</a:t>
            </a: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было открыто еще несколько общин сестер милосердия в Москве и Петербурге, а также других городах. В 1892 г. открылась община в Томске, в 1894 г. – в Тобольске. В 1892 г. в России насчитывалось 109 общин. Главное Военно-медицинское управление считало необходимым подготовку резерва сестер милосердия на случай мобилизации.</a:t>
            </a:r>
            <a:endParaRPr lang="ru-RU" sz="28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740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166" y="147146"/>
            <a:ext cx="500292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875"/>
              </a:spcAft>
            </a:pPr>
            <a:r>
              <a:rPr lang="de-DE" sz="3200" kern="150" dirty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 здравоохранении нет второстепенных, малозначимых ролей: успех борьбы за жизнь и здоровье человека зависит от вклада каждого специалиста, в том числе специалиста сестринского дела. Ни один врач, даже самый профессиональный, не обойдется без надежного тыла – медицинской сестры.</a:t>
            </a:r>
            <a:endParaRPr lang="ru-RU" sz="3200" kern="15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7" y="338137"/>
            <a:ext cx="6484883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655" y="283780"/>
            <a:ext cx="65374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мирное время сестры милосердия были заняты в госпиталях и больницах, в том числе принадлежавших общинам. Санитарные отряды сестер посылались обществом Красного креста в места, охваченные эпидемиями, стихийными бедствиями.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33" y="340217"/>
            <a:ext cx="4130567" cy="61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3394841" y="6379778"/>
            <a:ext cx="6926318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41414"/>
                </a:solidFill>
                <a:latin typeface="Georgia" panose="02040502050405020303" pitchFamily="18" charset="0"/>
              </a:rPr>
              <a:t>Сёстры милосердия </a:t>
            </a:r>
            <a:r>
              <a:rPr lang="ru-RU" dirty="0" smtClean="0">
                <a:solidFill>
                  <a:srgbClr val="141414"/>
                </a:solidFill>
                <a:latin typeface="Georgia" panose="02040502050405020303" pitchFamily="18" charset="0"/>
              </a:rPr>
              <a:t>Первой Мировой войны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2"/>
            <a:ext cx="11929241" cy="64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36" y="367862"/>
            <a:ext cx="4369586" cy="6122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4097" y="1072055"/>
            <a:ext cx="46560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Императрица Александра Федоровна. 1914 год</a:t>
            </a:r>
          </a:p>
        </p:txBody>
      </p:sp>
    </p:spTree>
    <p:extLst>
      <p:ext uri="{BB962C8B-B14F-4D97-AF65-F5344CB8AC3E}">
        <p14:creationId xmlns:p14="http://schemas.microsoft.com/office/powerpoint/2010/main" val="228492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476" y="1219200"/>
            <a:ext cx="51185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сестер милосердия в Первую мировую войну известно довольно мало, поскольку большинство событий предшествующих войн было описано спустя какое-то время после их окончания — для воспоминаний и подробных отчетов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сестрах в эту войну времени отпущено не было из-за начавшейся революции. Дошедшие же до нас сведения весьма неполны и мало информативны.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45" y="1671145"/>
            <a:ext cx="5677742" cy="36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290" y="315312"/>
            <a:ext cx="38783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больницах и госпиталях сестер обучали основам анатомии, физиологии и патологии; перевязке ран, малым хирургическим операциям и основам фармакологии. По окончании курса обучения сестры милосердия прикреплялись к лечебным учреждениям. Жили либо в общине, либо при лечебницах, в которых работали.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91" y="1269418"/>
            <a:ext cx="7661444" cy="5397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4561490" y="315311"/>
            <a:ext cx="7336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проводит занятие по анатомии с группой испытуемых сестер</a:t>
            </a:r>
          </a:p>
        </p:txBody>
      </p:sp>
    </p:spTree>
    <p:extLst>
      <p:ext uri="{BB962C8B-B14F-4D97-AF65-F5344CB8AC3E}">
        <p14:creationId xmlns:p14="http://schemas.microsoft.com/office/powerpoint/2010/main" val="164369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78"/>
            <a:ext cx="12192000" cy="6895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7" y="378372"/>
            <a:ext cx="7676223" cy="5859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599" y="1387366"/>
            <a:ext cx="3741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милосердия в операционной у операционного стола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11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8070" y="1366344"/>
            <a:ext cx="40675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части походной операционной , размещенной в палатке передового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№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62" y="314636"/>
            <a:ext cx="5402317" cy="62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68"/>
            <a:ext cx="12265572" cy="6907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90033" y="1418896"/>
            <a:ext cx="35551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Врачи, сестры милосердия хирургического отряда № 5 имени Ее императорского высочества великой княгини Елизаветы Федоровны оказывают помощь раненым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1008993"/>
            <a:ext cx="7333590" cy="53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2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414" y="1765738"/>
            <a:ext cx="43302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Подвоз раненых на санитарном автомобиле к зданию </a:t>
            </a:r>
            <a:r>
              <a:rPr lang="ru-RU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Евгенинского</a:t>
            </a:r>
            <a:r>
              <a:rPr lang="ru-RU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госпиталя № 1 имени Ее императорского высочества великой княгини Ольги Александровны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38" y="1261240"/>
            <a:ext cx="6999599" cy="50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72" y="0"/>
            <a:ext cx="12192000" cy="69368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1641" y="998483"/>
            <a:ext cx="32056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врачей и сестер милосердия во время работы в операционной лазарета при </a:t>
            </a:r>
            <a:r>
              <a:rPr lang="ru-RU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Солдатенковской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больнице.</a:t>
            </a:r>
            <a:r>
              <a:rPr lang="ru-RU" i="1" dirty="0">
                <a:solidFill>
                  <a:srgbClr val="141414"/>
                </a:solidFill>
                <a:latin typeface="Georgia" panose="02040502050405020303" pitchFamily="18" charset="0"/>
              </a:rPr>
              <a:t/>
            </a:r>
            <a:br>
              <a:rPr lang="ru-RU" i="1" dirty="0">
                <a:solidFill>
                  <a:srgbClr val="141414"/>
                </a:solidFill>
                <a:latin typeface="Georgia" panose="02040502050405020303" pitchFamily="18" charset="0"/>
              </a:rPr>
            </a:br>
            <a:r>
              <a:rPr lang="ru-RU" i="1" dirty="0">
                <a:solidFill>
                  <a:srgbClr val="141414"/>
                </a:solidFill>
                <a:latin typeface="Georgia" panose="02040502050405020303" pitchFamily="18" charset="0"/>
              </a:rPr>
              <a:t/>
            </a:r>
            <a:br>
              <a:rPr lang="ru-RU" i="1" dirty="0">
                <a:solidFill>
                  <a:srgbClr val="141414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176655"/>
            <a:ext cx="7562795" cy="65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2441" y="620110"/>
            <a:ext cx="48557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500"/>
              </a:spcAft>
            </a:pPr>
            <a:r>
              <a:rPr lang="ru-RU" sz="4000" b="1" kern="0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 — операционная медицинская сестра не знает случайных людей, она выбирает ответственных, честных и преданных клятве.</a:t>
            </a:r>
            <a:endParaRPr lang="ru-RU" sz="4000" kern="15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" y="168166"/>
            <a:ext cx="5454869" cy="63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6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34"/>
            <a:ext cx="12192000" cy="6918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08690"/>
            <a:ext cx="3296872" cy="4012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и сестры милосердия за работой в операционной распределительного госпиталя, устроенного в помещении 1-го винного склада.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73" y="216775"/>
            <a:ext cx="8757818" cy="63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7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71" y="620110"/>
            <a:ext cx="4394638" cy="5859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207" y="620111"/>
            <a:ext cx="49608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Римма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– сестра милосердия, посмертно награжденная орденом св. Георгия IV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564657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54" y="87531"/>
            <a:ext cx="85725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8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7918" cy="6779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567557"/>
            <a:ext cx="7998373" cy="5065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04" y="1492469"/>
            <a:ext cx="3983420" cy="404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Бессонные ночи медицинские работники неотступно стояли возле операционных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40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186" y="420414"/>
            <a:ext cx="42146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875"/>
              </a:spcAft>
            </a:pPr>
            <a:r>
              <a:rPr lang="de-DE" sz="2800" kern="150" dirty="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 здравоохранении нет второстепенных, малозначимых ролей: успех борьбы за жизнь и здоровье человека зависит от вклада каждого специалиста, в том числе специалиста сестринского дела. Ни один врач, даже самый профессиональный, не обойдется без надежного тыла – медицинской сестры.</a:t>
            </a:r>
            <a:endParaRPr lang="ru-RU" sz="2800" kern="150" dirty="0"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20" y="325822"/>
            <a:ext cx="7493876" cy="63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40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607" y="6001408"/>
            <a:ext cx="114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Montserrat"/>
              </a:rPr>
              <a:t>Операция с помощью хирургического робота "Да Винчи" (Da Vinci Surgical System) в Московский областной НИИ акушерства и гинекологии города Москвы.</a:t>
            </a:r>
            <a:endParaRPr lang="ru-RU" b="1" i="0" dirty="0"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" y="282688"/>
            <a:ext cx="10657489" cy="52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4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Операция по удалению опухоли головного мозга в НИИ онкологии имени П.А. Герц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52" y="557047"/>
            <a:ext cx="7100284" cy="55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34" y="189186"/>
            <a:ext cx="4792718" cy="668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Montserrat"/>
              </a:rPr>
              <a:t>Инструменты врачей, которые проводят операцию по удалению раковой опухоли головного мозга у пациентки в операционной Московского научно-исследовательского института онкологии имени П. А. Герцена. Операция уникальна тем, что у пациентки изолируют кровоснабжение головного мозга и в опухоль вводят химиотерапевтический препарат, дозы которого токсичны только для раковых клеток и безопасны для окружающих тканей и органов. При этом и мозг, и тело, поддерживаемые аппаратом искусственного кровообращения, продолжают исправно функционировать. Такую операцию человеку проводят впервые в мире. В настоящее время пациентка переведена из реанимации в обычную палату, когнитивные функции ее головного мозга полностью сохранены.</a:t>
            </a:r>
            <a:endParaRPr lang="ru-RU" b="1" i="0" dirty="0">
              <a:solidFill>
                <a:srgbClr val="000000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73575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85" y="609600"/>
            <a:ext cx="7664503" cy="5047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717" y="609600"/>
            <a:ext cx="3783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во время операции на открытом сердце в федеральном центре сердечно-сосудистой хирургии в Челябинске.</a:t>
            </a:r>
          </a:p>
        </p:txBody>
      </p:sp>
    </p:spTree>
    <p:extLst>
      <p:ext uri="{BB962C8B-B14F-4D97-AF65-F5344CB8AC3E}">
        <p14:creationId xmlns:p14="http://schemas.microsoft.com/office/powerpoint/2010/main" val="4287610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8"/>
            <a:ext cx="12192000" cy="6890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172" y="1030015"/>
            <a:ext cx="34894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Montserrat"/>
              </a:rPr>
              <a:t>Хирурги на операции - средняя лобэктомия легкого с участием робота-хирурга нового поколения Da Vinci Xi (IS4000) в краевой клинической больнице №1. Робота используют для хирургических вмешательств по семи основным направлениям: торакальному, абдоминальному, колоректальному, сосудистому, гинекологическому, кардиологическому, а также при хирургии головы и шеи.</a:t>
            </a:r>
            <a:endParaRPr lang="ru-RU" b="1" i="0" dirty="0"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30" y="472967"/>
            <a:ext cx="7704083" cy="58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47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384574"/>
            <a:ext cx="7388773" cy="57649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92966" y="1471448"/>
            <a:ext cx="32371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Montserrat"/>
              </a:rPr>
              <a:t>Врач - офтальмолог и операционная медицинская сестра проводят операцию по удалению катаракты в операционном зале ФГАУ "НМИЦ "МНТК "Микрохирургия глаза" им. академика С.Н. Федорова Минздрава России в Тамбове.</a:t>
            </a:r>
            <a:endParaRPr lang="ru-RU" b="1" i="0" dirty="0">
              <a:solidFill>
                <a:srgbClr val="000000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4083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42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367862"/>
            <a:ext cx="51290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500"/>
              </a:spcAft>
            </a:pPr>
            <a:r>
              <a:rPr lang="ru-RU" sz="3200" kern="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Хирурги и анестезиологи говорят так: операция может состояться без ассистента, но без операционной сестры — никогда. И это правда. Представить себе оперативное вмешательство без «хозяйки» стерильных столов невозможно.</a:t>
            </a:r>
            <a:endParaRPr lang="ru-RU" sz="3200" kern="15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48" y="567559"/>
            <a:ext cx="6989379" cy="54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4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924" y="987971"/>
            <a:ext cx="2795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 проводят операцию в роботизированной операционной московского спинального центра ГКБ №67 им. Л. А. Ворохобова в Москве.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43" y="588578"/>
            <a:ext cx="7875679" cy="54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9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476" y="220717"/>
            <a:ext cx="30374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операционной медицинской сестры во время операции в зале ФГАУ "НМИЦ "МНТК "Микрохирургия глаза" им. академика С.Н. Федорова Минздрава России в Тамбове.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74" y="662152"/>
            <a:ext cx="8116221" cy="56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07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1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35006" y="578070"/>
            <a:ext cx="33107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сестра демонстрирует работу микроскопа в новом операционном блоке в Центре Микрохирургии глаза в Екатеринбурге. Блок приспособлен для сложных операций хирургии патологии глаза и слезных путей.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809297"/>
            <a:ext cx="7382127" cy="53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2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52" y="735724"/>
            <a:ext cx="7708499" cy="5137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60" y="599090"/>
            <a:ext cx="37732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готовит операционную во временном госпитале на территории Запорожской области. Украинские силовики нанесли ракетный удар по военному госпиталю, в котором в это время проводилась сложная операция. 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3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124" y="94593"/>
            <a:ext cx="47611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проводят операцию по удалению раковой опухоли головного мозга у пациентки в операционной Московского научно-исследовательского института онкологии имени П. А. Герцена. Операция уникальна тем, что у пациентки изолируют кровоснабжение головного мозга и в опухоль вводят химиотерапевтический препарат, дозы которого токсичны только для раковых клеток и безопасны для окружающих тканей и органов. При этом и мозг, и тело, поддерживаемые аппаратом искусственного кровообращения, продолжают исправно функционировать. Такую операцию человеку проводят впервые в мире.</a:t>
            </a:r>
            <a:endParaRPr lang="ru-RU" sz="2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38" y="0"/>
            <a:ext cx="73782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1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02" y="1933904"/>
            <a:ext cx="7058665" cy="46990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7863" y="430925"/>
            <a:ext cx="8776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во время операции в детской областной больнице в Великом Новгороде.</a:t>
            </a:r>
            <a:endParaRPr lang="ru-RU" sz="36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04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628" y="5381297"/>
            <a:ext cx="1045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подготовила библиотекарь ГАОУДПО Республики Мордовия «МРЦАКСЗ»   Буланова С.А.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0" y="1145628"/>
            <a:ext cx="2995735" cy="2664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39" y="1145628"/>
            <a:ext cx="1929384" cy="256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1145628"/>
            <a:ext cx="3499230" cy="2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4469" y="325821"/>
            <a:ext cx="56335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875"/>
              </a:spcAft>
            </a:pPr>
            <a:r>
              <a:rPr lang="de-DE" sz="2800" kern="150" dirty="0">
                <a:solidFill>
                  <a:schemeClr val="accent4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Операционная — это как отдельный мир, как отдельная планета внутри больницы. Все друг друга понимают с полуслова, с полувзгляда. За столько лет подмечаешь даже такие нюансы, как хирург подаёт руку за инструментом, как складывает пальцы, и ты по этим, казалось бы мелким и незначительным в обычной жизни деталям, уже знаешь какой инструмент ему нужен в эту секунду. Это приходит с опытом.</a:t>
            </a:r>
            <a:endParaRPr lang="ru-RU" sz="2800" kern="15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062037"/>
            <a:ext cx="563354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717" y="241738"/>
            <a:ext cx="32161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1875"/>
              </a:spcAft>
            </a:pPr>
            <a:r>
              <a:rPr lang="ru-RU" sz="2800" kern="150" dirty="0" smtClean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Каждому хирургу </a:t>
            </a:r>
            <a:r>
              <a:rPr lang="de-DE" sz="2800" kern="150" dirty="0" smtClean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нужна </a:t>
            </a:r>
            <a:r>
              <a:rPr lang="de-DE" sz="2800" kern="150" dirty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такая операционная сестра, которой не нужно говорить, что делать. </a:t>
            </a:r>
            <a:r>
              <a:rPr lang="ru-RU" sz="2800" kern="150" dirty="0" smtClean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Он должен </a:t>
            </a:r>
            <a:r>
              <a:rPr lang="de-DE" sz="2800" kern="150" dirty="0" smtClean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</a:t>
            </a:r>
            <a:r>
              <a:rPr lang="de-DE" sz="2800" kern="150" dirty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без слов подставлять ладонь, а ты должна положить в неё именно тот инструмент, который необходим</a:t>
            </a:r>
            <a:r>
              <a:rPr lang="de-DE" sz="2800" kern="150" dirty="0" smtClean="0">
                <a:solidFill>
                  <a:srgbClr val="FFFF00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.</a:t>
            </a:r>
            <a:endParaRPr lang="ru-RU" sz="2800" kern="15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6" y="0"/>
            <a:ext cx="8628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886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3255" y="157655"/>
            <a:ext cx="50870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естринский </a:t>
            </a:r>
            <a:r>
              <a:rPr lang="ru-RU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в России имеет светские корни. Организацией сестринских общин, больниц для неимущих занимались женщины благородного происхождения и великие </a:t>
            </a:r>
            <a:r>
              <a:rPr lang="ru-RU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княгини. В </a:t>
            </a:r>
            <a:r>
              <a:rPr lang="ru-RU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профессия «сестры милосердия» считалась уважаемой</a:t>
            </a:r>
            <a:r>
              <a:rPr lang="ru-RU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82136"/>
            <a:ext cx="6106510" cy="5025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883" y="5454868"/>
            <a:ext cx="5318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милосердия у постели раненного, 1914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6"/>
            <a:ext cx="12192000" cy="68192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59" y="168166"/>
            <a:ext cx="11834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Основателями службы медицинских сестер в России считаются Великая Княгиня Елена Павловна и выдающийся хирург Николай Иванович Пирогов. Во время Крымской войны усилиями этих людей была создана система профессионального ухода за больными и ранеными солдатами.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8" y="1519621"/>
            <a:ext cx="3727887" cy="4970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88" y="1737826"/>
            <a:ext cx="3600273" cy="48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97" y="0"/>
            <a:ext cx="120777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0208"/>
            <a:ext cx="58963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на войне не хватало врачей и медицинского персонала. Женщины принимали активное участие в лечении больных и раненых только в тылу. Большинство из них никогда не проходили медицинской подготовки. Великая княгиня Елена Павловна сумела убедить императора в том, что для помощи по уходу за ранеными бойцами необходимо создавать отряды подготовленных сестёр милосердия из женщин-добровольцев, выдвинув в качестве руководителя первой общины выдающегося хирурга, европейскую знаменитость  Н. И. Пирогова. Она предложила Николаю Ивановичу самому подобрать медицинский персонал и взять управление всем делом на себя.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210208"/>
            <a:ext cx="5433848" cy="64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81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1500</Words>
  <Application>Microsoft Office PowerPoint</Application>
  <PresentationFormat>Широкоэкранный</PresentationFormat>
  <Paragraphs>53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Andale Sans UI</vt:lpstr>
      <vt:lpstr>Arial</vt:lpstr>
      <vt:lpstr>Calibri</vt:lpstr>
      <vt:lpstr>Calibri Light</vt:lpstr>
      <vt:lpstr>Georgia</vt:lpstr>
      <vt:lpstr>Montserrat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54</cp:revision>
  <cp:lastPrinted>2023-02-13T07:03:29Z</cp:lastPrinted>
  <dcterms:created xsi:type="dcterms:W3CDTF">2023-02-08T10:51:24Z</dcterms:created>
  <dcterms:modified xsi:type="dcterms:W3CDTF">2023-02-14T12:53:14Z</dcterms:modified>
</cp:coreProperties>
</file>